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9" r:id="rId2"/>
    <p:sldId id="302" r:id="rId3"/>
    <p:sldId id="311" r:id="rId4"/>
    <p:sldId id="420" r:id="rId5"/>
    <p:sldId id="442" r:id="rId6"/>
    <p:sldId id="318" r:id="rId7"/>
    <p:sldId id="443" r:id="rId8"/>
    <p:sldId id="444" r:id="rId9"/>
    <p:sldId id="445" r:id="rId10"/>
    <p:sldId id="425" r:id="rId11"/>
    <p:sldId id="446" r:id="rId12"/>
    <p:sldId id="427" r:id="rId13"/>
    <p:sldId id="447" r:id="rId14"/>
    <p:sldId id="448" r:id="rId15"/>
    <p:sldId id="449" r:id="rId16"/>
    <p:sldId id="450" r:id="rId17"/>
    <p:sldId id="451" r:id="rId18"/>
    <p:sldId id="452" r:id="rId19"/>
    <p:sldId id="453" r:id="rId20"/>
    <p:sldId id="454" r:id="rId21"/>
    <p:sldId id="455" r:id="rId22"/>
    <p:sldId id="456" r:id="rId23"/>
    <p:sldId id="344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2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rgbClr val="323332"/>
        </a:fontRef>
        <a:srgbClr val="323332"/>
      </a:tcTxStyle>
      <a:tcStyle>
        <a:tcBdr>
          <a:left>
            <a:ln w="6350" cap="flat">
              <a:solidFill>
                <a:schemeClr val="accent1"/>
              </a:solidFill>
              <a:prstDash val="solid"/>
              <a:miter lim="800000"/>
            </a:ln>
          </a:left>
          <a:right>
            <a:ln w="6350" cap="flat">
              <a:solidFill>
                <a:schemeClr val="accent1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1"/>
              </a:solidFill>
              <a:prstDash val="solid"/>
              <a:miter lim="800000"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DCBCC"/>
          </a:solidFill>
        </a:fill>
      </a:tcStyle>
    </a:wholeTbl>
    <a:band2H>
      <a:tcTxStyle/>
      <a:tcStyle>
        <a:tcBdr/>
        <a:fill>
          <a:solidFill>
            <a:srgbClr val="FE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5F6F6"/>
          </a:solidFill>
        </a:fill>
      </a:tcStyle>
    </a:wholeTbl>
    <a:band2H>
      <a:tcTxStyle/>
      <a:tcStyle>
        <a:tcBdr/>
        <a:fill>
          <a:solidFill>
            <a:srgbClr val="FAFAFB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8"/>
    <p:restoredTop sz="94698"/>
  </p:normalViewPr>
  <p:slideViewPr>
    <p:cSldViewPr snapToGrid="0" snapToObjects="1">
      <p:cViewPr varScale="1">
        <p:scale>
          <a:sx n="81" d="100"/>
          <a:sy n="81" d="100"/>
        </p:scale>
        <p:origin x="7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6"/>
    </p:cViewPr>
  </p:sorterViewPr>
  <p:notesViewPr>
    <p:cSldViewPr snapToGrid="0" snapToObjects="1">
      <p:cViewPr varScale="1">
        <p:scale>
          <a:sx n="114" d="100"/>
          <a:sy n="114" d="100"/>
        </p:scale>
        <p:origin x="522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43E00CE-DBED-0D48-BE4E-8A8B3CC39A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ECC5DA-EE7F-4343-A8E1-5CFC6272BD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37D1E-0706-4846-9664-4BE3F1B729A8}" type="datetimeFigureOut">
              <a:rPr lang="ru-RU" smtClean="0"/>
              <a:t>07.11.2020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1C4C4F-319D-F144-8B1C-53BBE0DE62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18091D-A271-A348-88A4-DDE3956BB9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97C5A-6253-494A-878E-A615BC04B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288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4425" y="5017168"/>
            <a:ext cx="4941887" cy="332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3" name="Текст 21">
            <a:extLst>
              <a:ext uri="{FF2B5EF4-FFF2-40B4-BE49-F238E27FC236}">
                <a16:creationId xmlns:a16="http://schemas.microsoft.com/office/drawing/2014/main" id="{66CF4B95-F143-724F-8317-E4CC3AE87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4424" y="5369560"/>
            <a:ext cx="4941887" cy="626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4424" y="3305868"/>
            <a:ext cx="8245475" cy="1631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aseline="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</a:p>
        </p:txBody>
      </p:sp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Рисунок 2" descr="Рисунок 2">
            <a:extLst>
              <a:ext uri="{FF2B5EF4-FFF2-40B4-BE49-F238E27FC236}">
                <a16:creationId xmlns:a16="http://schemas.microsoft.com/office/drawing/2014/main" id="{714E7D8D-523E-BF43-BC7A-F2829AAA8A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24338" b="26524"/>
          <a:stretch>
            <a:fillRect/>
          </a:stretch>
        </p:blipFill>
        <p:spPr>
          <a:xfrm>
            <a:off x="0" y="0"/>
            <a:ext cx="6858000" cy="3369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718" t="1" r="38529" b="65080"/>
          <a:stretch>
            <a:fillRect/>
          </a:stretch>
        </p:blipFill>
        <p:spPr>
          <a:xfrm>
            <a:off x="9152238" y="4937473"/>
            <a:ext cx="3039763" cy="19205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555497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5 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14">
            <a:extLst>
              <a:ext uri="{FF2B5EF4-FFF2-40B4-BE49-F238E27FC236}">
                <a16:creationId xmlns:a16="http://schemas.microsoft.com/office/drawing/2014/main" id="{30D97CAA-EBAD-C949-9EBD-D89013F143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81011" y="3020191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mail.ru</a:t>
            </a:r>
            <a:endParaRPr lang="ru-RU" dirty="0"/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02AF755-FD50-9D44-900A-E3019CE244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81011" y="4305763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https://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6F1457C-E0C7-8143-A77B-3EB838789E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81011" y="1736525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+7 111 111 11 11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184F45-7EA4-CA47-BA98-2FD31F964F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0775" y="1525062"/>
            <a:ext cx="774700" cy="774700"/>
          </a:xfrm>
          <a:prstGeom prst="rect">
            <a:avLst/>
          </a:prstGeom>
        </p:spPr>
      </p:pic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2C87B6-FAF6-344B-BA44-C207656E26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0775" y="2820321"/>
            <a:ext cx="774700" cy="7747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7557913-73B7-2249-8CD3-665660B2EB5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20775" y="4115580"/>
            <a:ext cx="774700" cy="774700"/>
          </a:xfrm>
          <a:prstGeom prst="rect">
            <a:avLst/>
          </a:prstGeom>
        </p:spPr>
      </p:pic>
      <p:sp>
        <p:nvSpPr>
          <p:cNvPr id="10" name="Объект 11">
            <a:extLst>
              <a:ext uri="{FF2B5EF4-FFF2-40B4-BE49-F238E27FC236}">
                <a16:creationId xmlns:a16="http://schemas.microsoft.com/office/drawing/2014/main" id="{FA009FB2-6AB9-6145-8D54-98CC88D82A9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05206" y="1534611"/>
            <a:ext cx="2541864" cy="25172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1" name="Текст 21">
            <a:extLst>
              <a:ext uri="{FF2B5EF4-FFF2-40B4-BE49-F238E27FC236}">
                <a16:creationId xmlns:a16="http://schemas.microsoft.com/office/drawing/2014/main" id="{4CDF883F-54CC-5F47-8E5F-F6CD09B12D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05206" y="4273407"/>
            <a:ext cx="2541864" cy="567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pic>
        <p:nvPicPr>
          <p:cNvPr id="12" name="Рисунок 2" descr="Рисунок 2">
            <a:extLst>
              <a:ext uri="{FF2B5EF4-FFF2-40B4-BE49-F238E27FC236}">
                <a16:creationId xmlns:a16="http://schemas.microsoft.com/office/drawing/2014/main" id="{26DFB7BA-4C8A-E84C-A935-5DE2E633732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t="24338" b="26524"/>
          <a:stretch>
            <a:fillRect/>
          </a:stretch>
        </p:blipFill>
        <p:spPr>
          <a:xfrm>
            <a:off x="8538594" y="5062836"/>
            <a:ext cx="3653406" cy="17951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5026070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 6.1 Отбивка вертикальн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9">
            <a:extLst>
              <a:ext uri="{FF2B5EF4-FFF2-40B4-BE49-F238E27FC236}">
                <a16:creationId xmlns:a16="http://schemas.microsoft.com/office/drawing/2014/main" id="{9CEB2BC1-7D5D-2542-8DFB-60B972919C74}"/>
              </a:ext>
            </a:extLst>
          </p:cNvPr>
          <p:cNvSpPr/>
          <p:nvPr userDrawn="1"/>
        </p:nvSpPr>
        <p:spPr>
          <a:xfrm>
            <a:off x="6096000" y="-19821"/>
            <a:ext cx="6096000" cy="6877821"/>
          </a:xfrm>
          <a:prstGeom prst="rect">
            <a:avLst/>
          </a:prstGeom>
          <a:solidFill>
            <a:srgbClr val="FB2A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10800000"/>
                    <a:satOff val="-100001"/>
                  </a:schemeClr>
                </a:solidFill>
              </a:defRPr>
            </a:pPr>
            <a:endParaRPr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A66FA0BD-76B7-6549-B906-F70F69DBBE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00838" y="4400550"/>
            <a:ext cx="4957762" cy="21288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6" name="Рисунок 212" descr="Рисунок 212">
            <a:extLst>
              <a:ext uri="{FF2B5EF4-FFF2-40B4-BE49-F238E27FC236}">
                <a16:creationId xmlns:a16="http://schemas.microsoft.com/office/drawing/2014/main" id="{7E738904-3DA2-3C4F-852F-C616D160D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34431"/>
          <a:stretch>
            <a:fillRect/>
          </a:stretch>
        </p:blipFill>
        <p:spPr>
          <a:xfrm>
            <a:off x="8564468" y="-29277"/>
            <a:ext cx="3627532" cy="2079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Объект 11">
            <a:extLst>
              <a:ext uri="{FF2B5EF4-FFF2-40B4-BE49-F238E27FC236}">
                <a16:creationId xmlns:a16="http://schemas.microsoft.com/office/drawing/2014/main" id="{53AC3A50-E340-EF4D-83DC-9FFFA784457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3622"/>
            <a:ext cx="6095999" cy="68778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270833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093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1795249"/>
            <a:ext cx="9826858" cy="3959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80F41BEF-94A2-9C4C-B439-19D1A93B31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335228771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2 Стандартный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80D60D4D-D411-C448-8B2F-73273B7412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0775" y="1784350"/>
            <a:ext cx="5816920" cy="1235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3129100"/>
            <a:ext cx="9826858" cy="262558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Proxima Nova Regular"/>
                <a:sym typeface="Proxima Nova Regular"/>
              </a:rPr>
              <a:t>Текст</a:t>
            </a:r>
            <a:endParaRPr lang="ru-RU" dirty="0"/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C03CF996-D30A-1D42-8548-99ACDDB0D9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124157153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1 Разворот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4BDEDDB-9E1D-0E48-9D8E-9F1DB026A3C1}"/>
              </a:ext>
            </a:extLst>
          </p:cNvPr>
          <p:cNvSpPr/>
          <p:nvPr userDrawn="1"/>
        </p:nvSpPr>
        <p:spPr>
          <a:xfrm>
            <a:off x="1120776" y="1752695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Объект 11">
            <a:extLst>
              <a:ext uri="{FF2B5EF4-FFF2-40B4-BE49-F238E27FC236}">
                <a16:creationId xmlns:a16="http://schemas.microsoft.com/office/drawing/2014/main" id="{503C01EF-4C9F-0049-8732-4978984EC8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120775" y="1765428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5938" y="1998663"/>
            <a:ext cx="4616542" cy="377754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35177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894" y="1978550"/>
            <a:ext cx="5196016" cy="374478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6E228E4-076B-C34A-8CA2-D2BEF8D08328}"/>
              </a:ext>
            </a:extLst>
          </p:cNvPr>
          <p:cNvSpPr/>
          <p:nvPr userDrawn="1"/>
        </p:nvSpPr>
        <p:spPr>
          <a:xfrm>
            <a:off x="6740756" y="1765428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89376F22-AB21-E943-B9CD-CDA46BD839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0755" y="1778161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3595593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1 Ноутбук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1120775" y="1966143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212" y="2379197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08690" y="1511831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6910" y="1895913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225482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2 Ноутбук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5807331" y="1969570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3768" y="2382624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57206" y="1585488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648986" y="1969570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8737937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1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7425505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20774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25505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909896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2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1120774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046927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120774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89680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01" r:id="rId2"/>
    <p:sldLayoutId id="2147483652" r:id="rId3"/>
    <p:sldLayoutId id="2147483661" r:id="rId4"/>
    <p:sldLayoutId id="2147483703" r:id="rId5"/>
    <p:sldLayoutId id="2147483663" r:id="rId6"/>
    <p:sldLayoutId id="2147483704" r:id="rId7"/>
    <p:sldLayoutId id="2147483662" r:id="rId8"/>
    <p:sldLayoutId id="2147483705" r:id="rId9"/>
    <p:sldLayoutId id="2147483668" r:id="rId10"/>
    <p:sldLayoutId id="2147483653" r:id="rId11"/>
    <p:sldLayoutId id="2147483706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D0E4B58-86A3-324A-BDE2-882CE27655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Шовкопляс Григорий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95DBDB-1776-3841-8D35-BA52C126E9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Введение в алгоритмы и структуры данных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2C3ADA-CA42-3943-900E-52B97DCF0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425" y="3305868"/>
            <a:ext cx="8245475" cy="1631605"/>
          </a:xfrm>
        </p:spPr>
        <p:txBody>
          <a:bodyPr/>
          <a:lstStyle/>
          <a:p>
            <a:r>
              <a:rPr lang="ru-RU" dirty="0"/>
              <a:t>Деревья поиска </a:t>
            </a:r>
            <a:r>
              <a:rPr lang="en-US" dirty="0"/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794449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Декартово дерево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Proxima Nova Regular"/>
                  </a:rPr>
                  <a:t>Insert(t, x, y)</a:t>
                </a:r>
                <a:endParaRPr lang="ru-RU" sz="2400" dirty="0">
                  <a:latin typeface="Proxima Nova Regular"/>
                </a:endParaRP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𝑆𝑝𝑙𝑖𝑡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𝑀𝑒𝑟𝑔𝑒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𝑀𝑒𝑟𝑔𝑒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</a:t>
                </a:r>
                <a:endParaRPr lang="ru-RU" sz="32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Реализация без </a:t>
                </a:r>
                <a:r>
                  <a:rPr lang="en-US" sz="2400" dirty="0"/>
                  <a:t>merge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Найдем первую вершину на пути поиска, что </a:t>
                </a:r>
                <a:r>
                  <a:rPr lang="en-US" sz="2400" dirty="0" err="1"/>
                  <a:t>v.y</a:t>
                </a:r>
                <a:r>
                  <a:rPr lang="en-US" sz="2400" dirty="0"/>
                  <a:t> &lt; y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Split(v, x)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 err="1"/>
                  <a:t>new.left</a:t>
                </a:r>
                <a:r>
                  <a:rPr lang="en-US" sz="2400" dirty="0"/>
                  <a:t> = t1, </a:t>
                </a:r>
                <a:r>
                  <a:rPr lang="en-US" sz="2400" dirty="0" err="1"/>
                  <a:t>new.right</a:t>
                </a:r>
                <a:r>
                  <a:rPr lang="en-US" sz="2400" dirty="0"/>
                  <a:t> = t2, v = new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O(h) </a:t>
                </a:r>
                <a:r>
                  <a:rPr lang="ru-RU" sz="2400" dirty="0"/>
                  <a:t>вместо </a:t>
                </a:r>
                <a:r>
                  <a:rPr lang="en-US" sz="2400" dirty="0"/>
                  <a:t>O(3h)</a:t>
                </a: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13275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Декартово дерево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Proxima Nova Regular"/>
                  </a:rPr>
                  <a:t>remove(t, x)</a:t>
                </a:r>
                <a:endParaRPr lang="ru-RU" sz="2400" dirty="0">
                  <a:latin typeface="Proxima Nova Regular"/>
                </a:endParaRP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𝑆𝑝𝑙𝑖𝑡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𝑆𝑝𝑙𝑖𝑡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𝑀𝑒𝑟𝑔𝑒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</a:t>
                </a:r>
                <a:endParaRPr lang="ru-RU" sz="32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Реализация без </a:t>
                </a:r>
                <a:r>
                  <a:rPr lang="en-US" sz="2400" dirty="0"/>
                  <a:t>split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Найдем нужную вершину</a:t>
                </a: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v = Merge(</a:t>
                </a:r>
                <a:r>
                  <a:rPr lang="en-US" sz="2400" dirty="0" err="1"/>
                  <a:t>v.left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v.right</a:t>
                </a:r>
                <a:r>
                  <a:rPr lang="en-US" sz="2400" dirty="0"/>
                  <a:t>)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Не забудем почистить память</a:t>
                </a: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O(h) </a:t>
                </a:r>
                <a:r>
                  <a:rPr lang="ru-RU" sz="2400" dirty="0"/>
                  <a:t>вместо </a:t>
                </a:r>
                <a:r>
                  <a:rPr lang="en-US" sz="2400" dirty="0"/>
                  <a:t>O(3h)</a:t>
                </a: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93392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Время доказательств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Лемма: для множества конкретных пар, декартово дерево строится единственным образом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А где сбалансированность?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Ключи нужны, приоритеты не очень…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Теорема: если сделать ключи случайными, средняя глубина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dirty="0" err="1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32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33004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Время доказательств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Теорема: если сделать ключи случайными, средняя глубина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err="1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Как и ранее считаем, что все приоритеты различны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вершина с </a:t>
                </a:r>
                <a:r>
                  <a:rPr lang="en-US" sz="2400" dirty="0"/>
                  <a:t>k-</a:t>
                </a:r>
                <a:r>
                  <a:rPr lang="ru-RU" sz="2400" dirty="0"/>
                  <a:t>м по величине ключом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1</a:t>
                </a:r>
                <a:r>
                  <a:rPr lang="ru-RU" sz="2400" dirty="0"/>
                  <a:t>, 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/>
                  <a:t>предок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ru-RU" sz="2400" dirty="0"/>
                  <a:t>0 иначе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/>
                  <a:t> глубина вершины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Тогда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=1)</m:t>
                        </m:r>
                      </m:e>
                    </m:nary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Осталось оценить вероятность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=1</m:t>
                    </m:r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3077" b="-49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1216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Время доказательств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Лемма: для любых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предок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имеет наибольший приоритет из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</a:t>
                </a: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Четыре случая: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/>
                  <a:t> корень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/>
                  <a:t> корень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𝑜𝑡h𝑒𝑟</m:t>
                        </m:r>
                      </m:sub>
                    </m:sSub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/>
                  <a:t> корень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2400" dirty="0"/>
                  <a:t> в разных поддеревьях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𝑜𝑡h𝑒𝑟</m:t>
                        </m:r>
                      </m:sub>
                    </m:sSub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/>
                  <a:t> корень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2400" dirty="0"/>
                  <a:t> в одном поддереве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32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32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32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45133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Время доказательств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Что там с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ru-RU" sz="2400" dirty="0"/>
                  <a:t>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b="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nary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nary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400" b="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fun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fun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+2=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400" dirty="0"/>
                  <a:t> </a:t>
                </a: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32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32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32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18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99974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Время выводов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𝐼𝑛𝑠𝑒𝑟𝑡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Insert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rand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())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Получаем дерево поиска со средней высотой </a:t>
                </a:r>
                <a:r>
                  <a:rPr lang="en-US" sz="2400" dirty="0"/>
                  <a:t>O(log(n))</a:t>
                </a: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32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32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32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1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29743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Неявный ключ</a:t>
            </a:r>
          </a:p>
        </p:txBody>
      </p:sp>
      <p:pic>
        <p:nvPicPr>
          <p:cNvPr id="6" name="Объект 5" descr="Изображение выглядит как человек, фотография, текст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32CDBB59-2B15-4F5D-B175-F719FD69BF5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5094"/>
            <a:ext cx="6096000" cy="4114800"/>
          </a:xfrm>
        </p:spPr>
      </p:pic>
    </p:spTree>
    <p:extLst>
      <p:ext uri="{BB962C8B-B14F-4D97-AF65-F5344CB8AC3E}">
        <p14:creationId xmlns:p14="http://schemas.microsoft.com/office/powerpoint/2010/main" val="247326367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Неявный ключ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Что будет, если хранить в вершине три значения: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Ключ, значение, случайный приоритет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И вставить в декартово дерево массив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𝐼𝑛𝑠𝑒𝑟𝑡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𝑟𝑎𝑛𝑑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())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Если дерево содержит все ключи от 1 до </a:t>
                </a:r>
                <a:r>
                  <a:rPr lang="en-US" sz="2400" dirty="0"/>
                  <a:t>n</a:t>
                </a:r>
                <a:r>
                  <a:rPr lang="ru-RU" sz="2400" dirty="0"/>
                  <a:t>, ключи можно не хранить, а вычислять «на ходу»</a:t>
                </a: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Для этого нужно хранить размеры поддеревьев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32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32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32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79951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r>
              <a:rPr lang="ru-RU" sz="1800" dirty="0"/>
              <a:t>Как измениться </a:t>
            </a:r>
            <a:r>
              <a:rPr lang="en-US" sz="1800" dirty="0"/>
              <a:t>split?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Декартово дерево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split(v,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 = null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null, null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v.left.size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x</a:t>
            </a: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t1, t2 = split(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v.left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v.left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t2</a:t>
            </a: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t1, v</a:t>
            </a: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t1, t2 = split(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v.right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</a:t>
            </a:r>
            <a:r>
              <a:rPr lang="ru-RU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 </a:t>
            </a:r>
            <a:r>
              <a:rPr lang="en-US" sz="1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v.left.size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- 1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v.right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t1</a:t>
            </a: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v, t2</a:t>
            </a: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222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Декартово дерево</a:t>
            </a:r>
          </a:p>
        </p:txBody>
      </p:sp>
      <p:pic>
        <p:nvPicPr>
          <p:cNvPr id="7" name="Объект 6" descr="Изображение выглядит как мужчина, человек, фотография, монитор&#10;&#10;Автоматически созданное описание">
            <a:extLst>
              <a:ext uri="{FF2B5EF4-FFF2-40B4-BE49-F238E27FC236}">
                <a16:creationId xmlns:a16="http://schemas.microsoft.com/office/drawing/2014/main" id="{330A12A7-0177-4C93-9AF0-FCE77284A58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6278"/>
            <a:ext cx="6096000" cy="3432432"/>
          </a:xfrm>
        </p:spPr>
      </p:pic>
    </p:spTree>
    <p:extLst>
      <p:ext uri="{BB962C8B-B14F-4D97-AF65-F5344CB8AC3E}">
        <p14:creationId xmlns:p14="http://schemas.microsoft.com/office/powerpoint/2010/main" val="294907818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 fontScale="92500" lnSpcReduction="10000"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Надо не забыть пересчитать размеры </a:t>
            </a:r>
            <a:r>
              <a:rPr lang="ru-RU" sz="1800" dirty="0" err="1">
                <a:solidFill>
                  <a:schemeClr val="bg1"/>
                </a:solidFill>
              </a:rPr>
              <a:t>поддерервьев</a:t>
            </a:r>
            <a:r>
              <a:rPr lang="ru-RU" sz="1800" dirty="0">
                <a:solidFill>
                  <a:schemeClr val="bg1"/>
                </a:solidFill>
              </a:rPr>
              <a:t>!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/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/>
              <a:t>fix(v):</a:t>
            </a:r>
          </a:p>
          <a:p>
            <a:r>
              <a:rPr lang="en-US" sz="1800" dirty="0"/>
              <a:t>  </a:t>
            </a:r>
            <a:r>
              <a:rPr lang="en-US" sz="1800" dirty="0" err="1"/>
              <a:t>v.size</a:t>
            </a:r>
            <a:r>
              <a:rPr lang="en-US" sz="1800" dirty="0"/>
              <a:t> = </a:t>
            </a:r>
            <a:r>
              <a:rPr lang="en-US" sz="1800" dirty="0" err="1"/>
              <a:t>getSize</a:t>
            </a:r>
            <a:r>
              <a:rPr lang="en-US" sz="1800" dirty="0"/>
              <a:t>(</a:t>
            </a:r>
            <a:r>
              <a:rPr lang="en-US" sz="1800" dirty="0" err="1"/>
              <a:t>v.left</a:t>
            </a:r>
            <a:r>
              <a:rPr lang="en-US" sz="1800" dirty="0"/>
              <a:t>) </a:t>
            </a:r>
          </a:p>
          <a:p>
            <a:r>
              <a:rPr lang="en-US" sz="1800" dirty="0"/>
              <a:t>           + </a:t>
            </a:r>
            <a:r>
              <a:rPr lang="en-US" sz="1800" dirty="0" err="1"/>
              <a:t>getSize</a:t>
            </a:r>
            <a:r>
              <a:rPr lang="en-US" sz="1800" dirty="0"/>
              <a:t>(</a:t>
            </a:r>
            <a:r>
              <a:rPr lang="en-US" sz="1800" dirty="0" err="1"/>
              <a:t>v.right</a:t>
            </a:r>
            <a:r>
              <a:rPr lang="en-US" sz="1800" dirty="0"/>
              <a:t>) + 1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Декартово дерево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split(v,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 = null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null, null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v.left.size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x</a:t>
            </a: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t1, t2 = split(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v.left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v.left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t2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fix(v)</a:t>
            </a: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t1, v</a:t>
            </a: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t1, t2 = split(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v.right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</a:t>
            </a:r>
            <a:r>
              <a:rPr lang="ru-RU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 </a:t>
            </a:r>
            <a:r>
              <a:rPr lang="en-US" sz="1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v.left.size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- 1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v.right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t1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; fix(v)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v, t2</a:t>
            </a: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21152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r>
              <a:rPr lang="ru-RU" sz="1800" dirty="0"/>
              <a:t>Как измениться </a:t>
            </a:r>
            <a:r>
              <a:rPr lang="en-US" sz="1800" dirty="0"/>
              <a:t>merge?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ru-RU" sz="1800" dirty="0"/>
              <a:t>Ну разве что </a:t>
            </a:r>
            <a:r>
              <a:rPr lang="en-US" sz="1800" dirty="0"/>
              <a:t>fix(v)</a:t>
            </a:r>
            <a:r>
              <a:rPr lang="ru-RU" sz="1800" dirty="0"/>
              <a:t> надо дописать!</a:t>
            </a:r>
            <a:r>
              <a:rPr lang="en-US" sz="1800" dirty="0"/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Декартово дерево</a:t>
            </a:r>
          </a:p>
        </p:txBody>
      </p:sp>
      <p:pic>
        <p:nvPicPr>
          <p:cNvPr id="6" name="Объект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B815E10-7066-46DA-8638-888D5659330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539" y="2084130"/>
            <a:ext cx="4646327" cy="3164526"/>
          </a:xfrm>
        </p:spPr>
      </p:pic>
    </p:spTree>
    <p:extLst>
      <p:ext uri="{BB962C8B-B14F-4D97-AF65-F5344CB8AC3E}">
        <p14:creationId xmlns:p14="http://schemas.microsoft.com/office/powerpoint/2010/main" val="7192314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Неявный ключ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Что нам это дает?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Массив, в котором мы можем вставлять и удалять в любое место за </a:t>
            </a:r>
            <a:r>
              <a:rPr lang="en-US" sz="2400" dirty="0"/>
              <a:t>O(log(n))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Что можем еще?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Все то же самое, что и дерево отрезков + п.1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Можем что-нибудь еще?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Да, </a:t>
            </a:r>
            <a:r>
              <a:rPr lang="ru-RU" sz="2400" dirty="0" err="1"/>
              <a:t>реверсить</a:t>
            </a:r>
            <a:r>
              <a:rPr lang="ru-RU" sz="2400" dirty="0"/>
              <a:t> </a:t>
            </a:r>
            <a:r>
              <a:rPr lang="ru-RU" sz="2400" dirty="0" err="1"/>
              <a:t>подотрезки</a:t>
            </a:r>
            <a:r>
              <a:rPr lang="ru-RU" sz="2400" dirty="0"/>
              <a:t> массива!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32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32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32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80865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E13D1CFD-EBFC-405E-96DF-B03C8E8C3D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Все!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087214F-6D0D-4492-8996-7349F83D54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46544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Декартово дерево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Объединим кучу (приоритетную очередь) и дерево поиска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Храним в вершине два значения: (</a:t>
            </a:r>
            <a:r>
              <a:rPr lang="en-US" sz="2400" dirty="0"/>
              <a:t>X, Y</a:t>
            </a:r>
            <a:r>
              <a:rPr lang="ru-RU" sz="2400" dirty="0"/>
              <a:t>)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X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─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/>
              <a:t>ключ 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Y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─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/>
              <a:t>приоритет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Что если сделать структуру данных, что по </a:t>
            </a:r>
            <a:r>
              <a:rPr lang="en-US" sz="2400" dirty="0"/>
              <a:t>x </a:t>
            </a:r>
            <a:r>
              <a:rPr lang="ru-RU" sz="2400" dirty="0"/>
              <a:t>дерево поиска, а по </a:t>
            </a:r>
            <a:r>
              <a:rPr lang="en-US" sz="2400" dirty="0"/>
              <a:t>y </a:t>
            </a:r>
            <a:r>
              <a:rPr lang="ru-RU" sz="2400" dirty="0"/>
              <a:t>куча?</a:t>
            </a:r>
            <a:endParaRPr lang="en-US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3200" dirty="0">
              <a:latin typeface="Proxima Nova Regular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8863122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Декартово дерево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363BDB7-1543-4C00-B44B-2683E42B476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53" y="1795463"/>
            <a:ext cx="9572468" cy="3959225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67965927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Декартово дерево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Поиск, как в обычном дереве поиска (логично)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Split(T, x)</a:t>
                </a: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Разделяет дерево </a:t>
                </a:r>
                <a:r>
                  <a:rPr lang="en-US" sz="2400" dirty="0"/>
                  <a:t>T </a:t>
                </a:r>
                <a:r>
                  <a:rPr lang="ru-RU" sz="2400" dirty="0"/>
                  <a:t>на два по ключу </a:t>
                </a:r>
                <a:r>
                  <a:rPr lang="en-US" sz="2400" dirty="0"/>
                  <a:t>x</a:t>
                </a: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Возвращает два дерева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– все ключи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≤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i="1" dirty="0">
                        <a:latin typeface="Cambria Math" panose="02040503050406030204" pitchFamily="18" charset="0"/>
                      </a:rPr>
                      <m:t>– все ключи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Merge(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Если все ключи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меньше всех ключей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Вернет дерево </a:t>
                </a:r>
                <a:r>
                  <a:rPr lang="en-US" sz="2400" dirty="0"/>
                  <a:t>T</a:t>
                </a:r>
                <a:r>
                  <a:rPr lang="ru-RU" sz="2400" dirty="0"/>
                  <a:t>, их объединение</a:t>
                </a: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Операции модификации можно выразить через </a:t>
                </a:r>
                <a:r>
                  <a:rPr lang="en-US" sz="2400" dirty="0"/>
                  <a:t>Split </a:t>
                </a:r>
                <a:r>
                  <a:rPr lang="ru-RU" sz="2400" dirty="0"/>
                  <a:t>и </a:t>
                </a:r>
                <a:r>
                  <a:rPr lang="en-US" sz="2400" dirty="0"/>
                  <a:t>Merge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3200" dirty="0">
                  <a:latin typeface="Proxima Nova Regular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 b="-6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1944369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5B8285F4-91FA-4115-A159-F2F4DF474257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1587212" y="2379197"/>
                <a:ext cx="4508788" cy="1773353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</a:rPr>
                  <a:t>Split</a:t>
                </a:r>
                <a:r>
                  <a:rPr lang="ru-RU" sz="1800" dirty="0">
                    <a:solidFill>
                      <a:schemeClr val="bg1"/>
                    </a:solidFill>
                  </a:rPr>
                  <a:t>(</a:t>
                </a:r>
                <a:r>
                  <a:rPr lang="en-US" sz="1800" dirty="0"/>
                  <a:t>v</a:t>
                </a:r>
                <a:r>
                  <a:rPr lang="en-US" sz="1800" dirty="0">
                    <a:solidFill>
                      <a:schemeClr val="bg1"/>
                    </a:solidFill>
                  </a:rPr>
                  <a:t>, x</a:t>
                </a:r>
                <a:r>
                  <a:rPr lang="ru-RU" sz="1800" dirty="0">
                    <a:solidFill>
                      <a:schemeClr val="bg1"/>
                    </a:solidFill>
                  </a:rPr>
                  <a:t>)</a:t>
                </a:r>
                <a:r>
                  <a:rPr lang="en-US" sz="1800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 err="1">
                    <a:solidFill>
                      <a:schemeClr val="bg1"/>
                    </a:solidFill>
                  </a:rPr>
                  <a:t>v.x</a:t>
                </a:r>
                <a:r>
                  <a:rPr lang="en-US" sz="1800" dirty="0">
                    <a:solidFill>
                      <a:schemeClr val="bg1"/>
                    </a:solidFill>
                  </a:rPr>
                  <a:t> &gt; x</a:t>
                </a:r>
                <a:endParaRPr lang="ru-RU" sz="1800" dirty="0">
                  <a:solidFill>
                    <a:schemeClr val="bg1"/>
                  </a:solidFill>
                </a:endParaRPr>
              </a:p>
              <a:p>
                <a:pPr marL="106680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bg1"/>
                    </a:solidFill>
                  </a:rPr>
                  <a:t>v </a:t>
                </a:r>
                <a:r>
                  <a:rPr lang="ru-RU" sz="1800" dirty="0">
                    <a:solidFill>
                      <a:schemeClr val="bg1"/>
                    </a:solidFill>
                  </a:rPr>
                  <a:t>и </a:t>
                </a:r>
                <a:r>
                  <a:rPr lang="en-US" sz="1800" dirty="0" err="1">
                    <a:solidFill>
                      <a:schemeClr val="bg1"/>
                    </a:solidFill>
                  </a:rPr>
                  <a:t>v.right</a:t>
                </a:r>
                <a:r>
                  <a:rPr lang="en-US" sz="1800" dirty="0">
                    <a:solidFill>
                      <a:schemeClr val="bg1"/>
                    </a:solidFill>
                  </a:rPr>
                  <a:t> </a:t>
                </a:r>
                <a:r>
                  <a:rPr lang="ru-RU" sz="1800" dirty="0">
                    <a:solidFill>
                      <a:schemeClr val="bg1"/>
                    </a:solidFill>
                  </a:rPr>
                  <a:t>точно 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1800" dirty="0">
                    <a:solidFill>
                      <a:schemeClr val="bg1"/>
                    </a:solidFill>
                  </a:rPr>
                  <a:t>Иначе	</a:t>
                </a:r>
                <a:endParaRPr lang="en-US" sz="1800" dirty="0">
                  <a:solidFill>
                    <a:schemeClr val="bg1"/>
                  </a:solidFill>
                </a:endParaRPr>
              </a:p>
              <a:p>
                <a:pPr marL="106680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bg1"/>
                    </a:solidFill>
                  </a:rPr>
                  <a:t>v </a:t>
                </a:r>
                <a:r>
                  <a:rPr lang="ru-RU" sz="1800" dirty="0">
                    <a:solidFill>
                      <a:schemeClr val="bg1"/>
                    </a:solidFill>
                  </a:rPr>
                  <a:t>и </a:t>
                </a:r>
                <a:r>
                  <a:rPr lang="en-US" sz="1800" dirty="0" err="1">
                    <a:solidFill>
                      <a:schemeClr val="bg1"/>
                    </a:solidFill>
                  </a:rPr>
                  <a:t>v.left</a:t>
                </a:r>
                <a:r>
                  <a:rPr lang="en-US" sz="1800" dirty="0">
                    <a:solidFill>
                      <a:schemeClr val="bg1"/>
                    </a:solidFill>
                  </a:rPr>
                  <a:t> </a:t>
                </a:r>
                <a:r>
                  <a:rPr lang="ru-RU" sz="1800" dirty="0">
                    <a:solidFill>
                      <a:schemeClr val="bg1"/>
                    </a:solidFill>
                  </a:rPr>
                  <a:t>точно 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5B8285F4-91FA-4115-A159-F2F4DF474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1587212" y="2379197"/>
                <a:ext cx="4508788" cy="1773353"/>
              </a:xfrm>
              <a:blipFill>
                <a:blip r:embed="rId2"/>
                <a:stretch>
                  <a:fillRect l="-1081" t="-17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Декартово дерево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split(v,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v.x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x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t1, t2 = split(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v.left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v.left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t2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t1, v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t1, t2 = split(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v.right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v.right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v, t2</a:t>
            </a: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9313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r>
              <a:rPr lang="ru-RU" sz="1800" dirty="0"/>
              <a:t>Терминальное условие!</a:t>
            </a:r>
          </a:p>
          <a:p>
            <a:endParaRPr lang="ru-RU" sz="1800" dirty="0">
              <a:solidFill>
                <a:schemeClr val="bg1"/>
              </a:solidFill>
            </a:endParaRPr>
          </a:p>
          <a:p>
            <a:endParaRPr lang="ru-RU" sz="1800" dirty="0"/>
          </a:p>
          <a:p>
            <a:endParaRPr lang="ru-RU" sz="1800" dirty="0">
              <a:solidFill>
                <a:schemeClr val="bg1"/>
              </a:solidFill>
            </a:endParaRPr>
          </a:p>
          <a:p>
            <a:endParaRPr lang="ru-RU" sz="1800" dirty="0"/>
          </a:p>
          <a:p>
            <a:r>
              <a:rPr lang="ru-RU" sz="1800" dirty="0">
                <a:solidFill>
                  <a:schemeClr val="bg1"/>
                </a:solidFill>
              </a:rPr>
              <a:t>Время работы </a:t>
            </a:r>
            <a:r>
              <a:rPr lang="en-US" sz="1800" dirty="0">
                <a:solidFill>
                  <a:schemeClr val="bg1"/>
                </a:solidFill>
              </a:rPr>
              <a:t>O</a:t>
            </a:r>
            <a:r>
              <a:rPr lang="en-US" sz="1800" dirty="0"/>
              <a:t>(h)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Декартово дерево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split(v,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 = null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null, null</a:t>
            </a:r>
            <a:endParaRPr lang="ru-RU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v.x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x</a:t>
            </a: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t1, t2 = split(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v.left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v.left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t2</a:t>
            </a: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t1, v</a:t>
            </a: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t1, t2 = split(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v.right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v.right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t1</a:t>
            </a:r>
          </a:p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v, t2</a:t>
            </a: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Merge</a:t>
            </a:r>
            <a:r>
              <a:rPr lang="ru-RU" sz="1800" dirty="0">
                <a:solidFill>
                  <a:schemeClr val="bg1"/>
                </a:solidFill>
              </a:rPr>
              <a:t>(</a:t>
            </a:r>
            <a:r>
              <a:rPr lang="en-US" sz="1800" dirty="0">
                <a:solidFill>
                  <a:schemeClr val="bg1"/>
                </a:solidFill>
              </a:rPr>
              <a:t>t1, </a:t>
            </a:r>
            <a:r>
              <a:rPr lang="en-US" sz="1800" dirty="0"/>
              <a:t>t2</a:t>
            </a:r>
            <a:r>
              <a:rPr lang="ru-RU" sz="1800" dirty="0">
                <a:solidFill>
                  <a:schemeClr val="bg1"/>
                </a:solidFill>
              </a:rPr>
              <a:t>)</a:t>
            </a:r>
            <a:r>
              <a:rPr lang="en-US" sz="1800" dirty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t1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  <a:r>
              <a:rPr lang="en-US" sz="1800" dirty="0"/>
              <a:t>y</a:t>
            </a:r>
            <a:r>
              <a:rPr lang="en-US" sz="1800" dirty="0">
                <a:solidFill>
                  <a:schemeClr val="bg1"/>
                </a:solidFill>
              </a:rPr>
              <a:t> &gt; </a:t>
            </a:r>
            <a:r>
              <a:rPr lang="en-US" sz="1800" dirty="0"/>
              <a:t>t2.y</a:t>
            </a:r>
            <a:endParaRPr lang="ru-RU" sz="1800" dirty="0">
              <a:solidFill>
                <a:schemeClr val="bg1"/>
              </a:solidFill>
            </a:endParaRPr>
          </a:p>
          <a:p>
            <a:pPr marL="10668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t1 - </a:t>
            </a:r>
            <a:r>
              <a:rPr lang="ru-RU" sz="1800" dirty="0">
                <a:solidFill>
                  <a:schemeClr val="bg1"/>
                </a:solidFill>
              </a:rPr>
              <a:t>корень</a:t>
            </a:r>
            <a:endParaRPr lang="en-US" sz="18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Иначе	</a:t>
            </a:r>
            <a:endParaRPr lang="en-US" sz="1800" dirty="0">
              <a:solidFill>
                <a:schemeClr val="bg1"/>
              </a:solidFill>
            </a:endParaRPr>
          </a:p>
          <a:p>
            <a:pPr marL="10668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t2 - </a:t>
            </a:r>
            <a:r>
              <a:rPr lang="ru-RU" sz="1800" dirty="0">
                <a:solidFill>
                  <a:schemeClr val="bg1"/>
                </a:solidFill>
              </a:rPr>
              <a:t>корень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Декартово дерево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merge(t1, t2)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t1.y &gt; t2.y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t1.right = merge(t1.right, t2)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t2.left = merge(t1, t2.left)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t2</a:t>
            </a: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443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r>
              <a:rPr lang="ru-RU" sz="1800" dirty="0" err="1"/>
              <a:t>Хмм</a:t>
            </a:r>
            <a:r>
              <a:rPr lang="ru-RU" sz="1800" dirty="0"/>
              <a:t>… чего-то не хватает</a:t>
            </a:r>
            <a:endParaRPr lang="en-US" sz="1800" dirty="0"/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/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/>
          </a:p>
          <a:p>
            <a:r>
              <a:rPr lang="ru-RU" sz="1800" dirty="0"/>
              <a:t>Время работы </a:t>
            </a:r>
            <a:r>
              <a:rPr lang="en-US" sz="1800" dirty="0"/>
              <a:t>O(h)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Декартово дерево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merge(t1, t2)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t1 == null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t2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t2 == null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t1.y &gt; t2.y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t1.right = merge(t1.right, t2)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t2.left = merge(t1, t2.left)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t2</a:t>
            </a: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7987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10064</TotalTime>
  <Words>1176</Words>
  <Application>Microsoft Office PowerPoint</Application>
  <PresentationFormat>Широкоэкранный</PresentationFormat>
  <Paragraphs>193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Courier New</vt:lpstr>
      <vt:lpstr>Proxima Nova Bold</vt:lpstr>
      <vt:lpstr>Proxima Nova Light</vt:lpstr>
      <vt:lpstr>Proxima Nova Regular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Шовкопляс Григорий Филиппович</dc:creator>
  <cp:lastModifiedBy>Шовкопляс Григорий Филиппович</cp:lastModifiedBy>
  <cp:revision>138</cp:revision>
  <dcterms:created xsi:type="dcterms:W3CDTF">2020-02-21T22:57:25Z</dcterms:created>
  <dcterms:modified xsi:type="dcterms:W3CDTF">2020-11-07T14:51:56Z</dcterms:modified>
</cp:coreProperties>
</file>